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60" r:id="rId4"/>
    <p:sldId id="307" r:id="rId5"/>
    <p:sldId id="318" r:id="rId6"/>
    <p:sldId id="319" r:id="rId7"/>
    <p:sldId id="295" r:id="rId8"/>
    <p:sldId id="296" r:id="rId9"/>
    <p:sldId id="304" r:id="rId10"/>
    <p:sldId id="288" r:id="rId11"/>
    <p:sldId id="265" r:id="rId12"/>
    <p:sldId id="320" r:id="rId13"/>
    <p:sldId id="258" r:id="rId14"/>
    <p:sldId id="294" r:id="rId15"/>
    <p:sldId id="427" r:id="rId16"/>
    <p:sldId id="306" r:id="rId17"/>
    <p:sldId id="430" r:id="rId18"/>
    <p:sldId id="425" r:id="rId19"/>
    <p:sldId id="420" r:id="rId20"/>
    <p:sldId id="423" r:id="rId21"/>
    <p:sldId id="429" r:id="rId22"/>
    <p:sldId id="323" r:id="rId23"/>
    <p:sldId id="289" r:id="rId24"/>
    <p:sldId id="290" r:id="rId25"/>
    <p:sldId id="297" r:id="rId26"/>
    <p:sldId id="272" r:id="rId27"/>
    <p:sldId id="271" r:id="rId28"/>
    <p:sldId id="273" r:id="rId29"/>
    <p:sldId id="285" r:id="rId30"/>
    <p:sldId id="317" r:id="rId31"/>
    <p:sldId id="283" r:id="rId32"/>
    <p:sldId id="274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75" autoAdjust="0"/>
    <p:restoredTop sz="83863"/>
  </p:normalViewPr>
  <p:slideViewPr>
    <p:cSldViewPr snapToGrid="0" snapToObjects="1">
      <p:cViewPr varScale="1">
        <p:scale>
          <a:sx n="114" d="100"/>
          <a:sy n="114" d="100"/>
        </p:scale>
        <p:origin x="91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3" d="100"/>
        <a:sy n="9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BCE9EE-8D76-4ABF-B157-71B6E1555D24}" type="datetimeFigureOut">
              <a:rPr lang="en-GB" smtClean="0"/>
              <a:t>04/06/2018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F589F8-C239-41DC-B211-220F4F68ED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9763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shows a </a:t>
            </a:r>
            <a:r>
              <a:rPr lang="en-US" dirty="0" err="1"/>
              <a:t>mashup</a:t>
            </a:r>
            <a:r>
              <a:rPr lang="en-US" dirty="0"/>
              <a:t> game taking</a:t>
            </a:r>
            <a:r>
              <a:rPr lang="en-US" baseline="0" dirty="0"/>
              <a:t> Asteroids ships physics and rock-shooting, combined with snake or </a:t>
            </a:r>
            <a:r>
              <a:rPr lang="en-US" baseline="0" dirty="0" err="1"/>
              <a:t>Tron</a:t>
            </a:r>
            <a:r>
              <a:rPr lang="en-US" baseline="0" dirty="0"/>
              <a:t> style trail, and 2-player battle mode.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8ECA34-9205-9548-9BFD-FEC18FEF6BD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507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point here is that new rules are mechanics, or simply different tuning can make games that defeat simple repetitive strategies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F589F8-C239-41DC-B211-220F4F68EDC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98872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F589F8-C239-41DC-B211-220F4F68EDC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2874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what you need to do to add this magic AI to your game or system: the ones to be careful with are copy and next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5821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MCTS build asymmetric trees – balancing</a:t>
            </a:r>
            <a:r>
              <a:rPr lang="en-US" baseline="0" dirty="0"/>
              <a:t> exploration and exploitation.  Interestingly the exploration constant is often set to zero, with other heuristic terms being used to force exploration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8ECA34-9205-9548-9BFD-FEC18FEF6BD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3581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731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 curved trajectories more interesting for human players?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F589F8-C239-41DC-B211-220F4F68EDC2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57874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This slide makes the point about the</a:t>
            </a:r>
            <a:r>
              <a:rPr lang="en-US" baseline="0" dirty="0"/>
              <a:t> number of game ticks needed in order to optimise a game.  How many are needed?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F589F8-C239-41DC-B211-220F4F68EDC2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23878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 many classic arcade games: interesting opportunities to breathe new life into them!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42D156-B7AF-42B7-86AE-266AA61110DE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028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13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819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432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621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984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739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580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640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82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547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966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6F7F7-D708-4C45-A30D-CC2D049B444D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007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EssexUniversityMCTS/gvgai/wiki/VGDL-Languag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youtu.be/G2aoxYODs9U?t=3m27s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IGGI Game Design Part II</a:t>
            </a:r>
            <a:br>
              <a:rPr lang="en-US" dirty="0"/>
            </a:br>
            <a:r>
              <a:rPr lang="en-US" dirty="0"/>
              <a:t>AI Informed Game Design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Simon Lucas and Diego Perez</a:t>
            </a:r>
          </a:p>
        </p:txBody>
      </p:sp>
    </p:spTree>
    <p:extLst>
      <p:ext uri="{BB962C8B-B14F-4D97-AF65-F5344CB8AC3E}">
        <p14:creationId xmlns:p14="http://schemas.microsoft.com/office/powerpoint/2010/main" val="14062225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64502"/>
          </a:xfrm>
        </p:spPr>
        <p:txBody>
          <a:bodyPr>
            <a:noAutofit/>
          </a:bodyPr>
          <a:lstStyle/>
          <a:p>
            <a:r>
              <a:rPr lang="en-GB" sz="2400" dirty="0"/>
              <a:t>We’ll run it a bit like a </a:t>
            </a:r>
            <a:br>
              <a:rPr lang="en-GB" sz="2400" dirty="0"/>
            </a:br>
            <a:r>
              <a:rPr lang="en-GB" sz="2400" dirty="0" err="1"/>
              <a:t>Dagstuhl</a:t>
            </a:r>
            <a:r>
              <a:rPr lang="en-GB" sz="2400" dirty="0"/>
              <a:t> Seminar – Interesting challenges solved in groups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046" y="1417638"/>
            <a:ext cx="6772116" cy="507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84933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Can we find a sweet-spot search space between numerical parameter tuning and VGDL?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3162" y="1417638"/>
            <a:ext cx="5393990" cy="518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5064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VGDL Example with Level Design</a:t>
            </a:r>
            <a:br>
              <a:rPr lang="en-GB" dirty="0"/>
            </a:br>
            <a:r>
              <a:rPr lang="en-GB" sz="2200" dirty="0">
                <a:hlinkClick r:id="rId2"/>
              </a:rPr>
              <a:t>https://github.com/EssexUniversityMCTS/gvgai/wiki/VGDL-Language</a:t>
            </a:r>
            <a:r>
              <a:rPr lang="en-GB" sz="2200" dirty="0"/>
              <a:t>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88" y="1720786"/>
            <a:ext cx="5174494" cy="42847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1082" y="2576497"/>
            <a:ext cx="2976930" cy="2573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756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Agent Algorithms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Simulation-based (require a forward model, preferably a fast one!)</a:t>
            </a:r>
          </a:p>
          <a:p>
            <a:r>
              <a:rPr lang="en-US" dirty="0"/>
              <a:t>We call this statistical forward planning</a:t>
            </a:r>
          </a:p>
          <a:p>
            <a:pPr lvl="1"/>
            <a:r>
              <a:rPr lang="en-US" dirty="0"/>
              <a:t>Flat Monte Carlo (MC)</a:t>
            </a:r>
          </a:p>
          <a:p>
            <a:pPr lvl="1"/>
            <a:r>
              <a:rPr lang="en-US" dirty="0"/>
              <a:t>Monte Carlo Tree Search (MCTS)</a:t>
            </a:r>
          </a:p>
          <a:p>
            <a:pPr lvl="1"/>
            <a:r>
              <a:rPr lang="en-US" dirty="0"/>
              <a:t>Rolling Horizon Evolutionary Algorithms</a:t>
            </a:r>
          </a:p>
          <a:p>
            <a:r>
              <a:rPr lang="en-US" dirty="0"/>
              <a:t>Reactive (no forward model, or limited forward model)</a:t>
            </a:r>
          </a:p>
          <a:p>
            <a:pPr lvl="1"/>
            <a:r>
              <a:rPr lang="en-US" dirty="0"/>
              <a:t>Neural nets and other function approximators</a:t>
            </a:r>
          </a:p>
          <a:p>
            <a:pPr lvl="1"/>
            <a:r>
              <a:rPr lang="en-US" dirty="0"/>
              <a:t>Table-based</a:t>
            </a:r>
          </a:p>
          <a:p>
            <a:pPr lvl="1"/>
            <a:r>
              <a:rPr lang="en-US" dirty="0"/>
              <a:t>Trained through Evolution or Temporal Difference Learning</a:t>
            </a:r>
          </a:p>
          <a:p>
            <a:pPr lvl="1"/>
            <a:r>
              <a:rPr lang="en-US" dirty="0"/>
              <a:t>Results with Deep RL (e.g. </a:t>
            </a:r>
            <a:r>
              <a:rPr lang="en-US" dirty="0" err="1"/>
              <a:t>VizDoom</a:t>
            </a:r>
            <a:r>
              <a:rPr lang="en-US" dirty="0"/>
              <a:t>, </a:t>
            </a:r>
            <a:r>
              <a:rPr lang="en-US" dirty="0" err="1"/>
              <a:t>AlphaGoZero</a:t>
            </a:r>
            <a:r>
              <a:rPr lang="en-US" dirty="0"/>
              <a:t>)</a:t>
            </a:r>
          </a:p>
          <a:p>
            <a:r>
              <a:rPr lang="en-US" dirty="0"/>
              <a:t>These methods can also be very effectively hybridised for best performance</a:t>
            </a:r>
          </a:p>
        </p:txBody>
      </p:sp>
    </p:spTree>
    <p:extLst>
      <p:ext uri="{BB962C8B-B14F-4D97-AF65-F5344CB8AC3E}">
        <p14:creationId xmlns:p14="http://schemas.microsoft.com/office/powerpoint/2010/main" val="1366795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Simulation-based </a:t>
            </a:r>
            <a:br>
              <a:rPr lang="en-GB" dirty="0"/>
            </a:br>
            <a:r>
              <a:rPr lang="en-GB" dirty="0"/>
              <a:t>versus Learning Based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Simulation-based AI: (aka SFP)</a:t>
            </a:r>
          </a:p>
          <a:p>
            <a:pPr lvl="1"/>
            <a:r>
              <a:rPr lang="en-GB" dirty="0"/>
              <a:t>Intelligence emerges by running lots of simulations</a:t>
            </a:r>
          </a:p>
          <a:p>
            <a:pPr lvl="1"/>
            <a:r>
              <a:rPr lang="en-GB" dirty="0"/>
              <a:t>Can work with NO prior training</a:t>
            </a:r>
          </a:p>
          <a:p>
            <a:pPr lvl="1"/>
            <a:r>
              <a:rPr lang="en-GB" dirty="0"/>
              <a:t>Though training can be used to improve performance</a:t>
            </a:r>
          </a:p>
          <a:p>
            <a:pPr lvl="1"/>
            <a:r>
              <a:rPr lang="en-GB" dirty="0"/>
              <a:t>Instant intelligence, but can be CPU hungry</a:t>
            </a:r>
          </a:p>
          <a:p>
            <a:r>
              <a:rPr lang="en-GB" dirty="0"/>
              <a:t>Learning-based AI</a:t>
            </a:r>
          </a:p>
          <a:p>
            <a:pPr lvl="1"/>
            <a:r>
              <a:rPr lang="en-GB" dirty="0"/>
              <a:t>May be much faster than simulation-based AI once trained</a:t>
            </a:r>
          </a:p>
          <a:p>
            <a:pPr lvl="1"/>
            <a:r>
              <a:rPr lang="en-GB" dirty="0"/>
              <a:t>BUT: may take a LONG time to train (hours, days or even longer)</a:t>
            </a:r>
          </a:p>
        </p:txBody>
      </p:sp>
    </p:spTree>
    <p:extLst>
      <p:ext uri="{BB962C8B-B14F-4D97-AF65-F5344CB8AC3E}">
        <p14:creationId xmlns:p14="http://schemas.microsoft.com/office/powerpoint/2010/main" val="15233417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4F24F-E481-8C4E-A682-7C15DEACD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need to implement: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746C3-3C4B-8140-90E4-1CD3048D56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40541"/>
            <a:ext cx="7886700" cy="481404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25" b="1" dirty="0"/>
              <a:t>public interface </a:t>
            </a:r>
            <a:r>
              <a:rPr lang="en-GB" sz="2625" dirty="0" err="1"/>
              <a:t>AbstractGameState</a:t>
            </a:r>
            <a:r>
              <a:rPr lang="en-GB" sz="2625" dirty="0"/>
              <a:t> {</a:t>
            </a:r>
            <a:br>
              <a:rPr lang="en-GB" sz="2625" dirty="0"/>
            </a:br>
            <a:br>
              <a:rPr lang="en-GB" sz="2625" dirty="0"/>
            </a:br>
            <a:r>
              <a:rPr lang="en-GB" sz="2625" b="1" dirty="0"/>
              <a:t>    </a:t>
            </a:r>
            <a:r>
              <a:rPr lang="en-GB" sz="2625" b="1" dirty="0" err="1"/>
              <a:t>AbstractGameState</a:t>
            </a:r>
            <a:r>
              <a:rPr lang="en-GB" sz="2625" b="1" dirty="0"/>
              <a:t> copy();</a:t>
            </a:r>
            <a:br>
              <a:rPr lang="en-GB" sz="2625" b="1" dirty="0"/>
            </a:br>
            <a:br>
              <a:rPr lang="en-GB" sz="2625" b="1" dirty="0"/>
            </a:br>
            <a:r>
              <a:rPr lang="en-GB" sz="2625" b="1" dirty="0"/>
              <a:t>    </a:t>
            </a:r>
            <a:r>
              <a:rPr lang="en-GB" sz="2625" b="1" dirty="0" err="1"/>
              <a:t>AbstractGameState</a:t>
            </a:r>
            <a:r>
              <a:rPr lang="en-GB" sz="2625" b="1" dirty="0"/>
              <a:t> next(</a:t>
            </a:r>
            <a:r>
              <a:rPr lang="en-GB" sz="2625" b="1" dirty="0" err="1"/>
              <a:t>int</a:t>
            </a:r>
            <a:r>
              <a:rPr lang="en-GB" sz="2625" b="1" dirty="0"/>
              <a:t>[] actions);</a:t>
            </a:r>
            <a:br>
              <a:rPr lang="en-GB" sz="2625" b="1" dirty="0"/>
            </a:br>
            <a:br>
              <a:rPr lang="en-GB" sz="2625" dirty="0"/>
            </a:br>
            <a:r>
              <a:rPr lang="en-GB" sz="2625" dirty="0"/>
              <a:t>    </a:t>
            </a:r>
            <a:r>
              <a:rPr lang="en-GB" sz="2625" b="1" dirty="0" err="1"/>
              <a:t>int</a:t>
            </a:r>
            <a:r>
              <a:rPr lang="en-GB" sz="2625" b="1" dirty="0"/>
              <a:t> </a:t>
            </a:r>
            <a:r>
              <a:rPr lang="en-GB" sz="2625" dirty="0" err="1"/>
              <a:t>nActions</a:t>
            </a:r>
            <a:r>
              <a:rPr lang="en-GB" sz="2625" dirty="0"/>
              <a:t>();</a:t>
            </a:r>
            <a:br>
              <a:rPr lang="en-GB" sz="2625" dirty="0"/>
            </a:br>
            <a:br>
              <a:rPr lang="en-GB" sz="2625" dirty="0"/>
            </a:br>
            <a:r>
              <a:rPr lang="en-GB" sz="2625" dirty="0"/>
              <a:t>    </a:t>
            </a:r>
            <a:r>
              <a:rPr lang="en-GB" sz="2625" b="1" dirty="0"/>
              <a:t>double </a:t>
            </a:r>
            <a:r>
              <a:rPr lang="en-GB" sz="2625" dirty="0" err="1"/>
              <a:t>getScore</a:t>
            </a:r>
            <a:r>
              <a:rPr lang="en-GB" sz="2625" dirty="0"/>
              <a:t>();</a:t>
            </a:r>
            <a:br>
              <a:rPr lang="en-GB" sz="2625" dirty="0"/>
            </a:br>
            <a:br>
              <a:rPr lang="en-GB" sz="2625" dirty="0"/>
            </a:br>
            <a:r>
              <a:rPr lang="en-GB" sz="2625" dirty="0"/>
              <a:t>    </a:t>
            </a:r>
            <a:r>
              <a:rPr lang="en-GB" sz="2625" b="1" dirty="0" err="1"/>
              <a:t>boolean</a:t>
            </a:r>
            <a:r>
              <a:rPr lang="en-GB" sz="2625" b="1" dirty="0"/>
              <a:t> </a:t>
            </a:r>
            <a:r>
              <a:rPr lang="en-GB" sz="2625" dirty="0" err="1"/>
              <a:t>isTerminal</a:t>
            </a:r>
            <a:r>
              <a:rPr lang="en-GB" sz="2625" dirty="0"/>
              <a:t>();</a:t>
            </a:r>
            <a:br>
              <a:rPr lang="en-GB" sz="2625" dirty="0"/>
            </a:br>
            <a:br>
              <a:rPr lang="en-GB" sz="2625" dirty="0"/>
            </a:br>
            <a:r>
              <a:rPr lang="en-GB" sz="2625" dirty="0"/>
              <a:t>}</a:t>
            </a:r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6911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 Taste of Things to Come (MCTS)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307" y="1268759"/>
            <a:ext cx="8208912" cy="53285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62307" y="2615705"/>
            <a:ext cx="4961466" cy="1938992"/>
          </a:xfrm>
          <a:prstGeom prst="rect">
            <a:avLst/>
          </a:prstGeom>
          <a:solidFill>
            <a:srgbClr val="FFFF00"/>
          </a:solidFill>
          <a:ln w="76200" cmpd="sng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Aims to balance exploration and exploitation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In video games the limited roll-out budget is a challenge, but not the only one!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11" name="Picture 10" descr="Screen Shot 2015-07-20 at 12.27.3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07" y="5011068"/>
            <a:ext cx="4978400" cy="14351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3026" y="1268759"/>
            <a:ext cx="2273300" cy="1511300"/>
          </a:xfrm>
          <a:prstGeom prst="rect">
            <a:avLst/>
          </a:prstGeom>
        </p:spPr>
      </p:pic>
      <p:cxnSp>
        <p:nvCxnSpPr>
          <p:cNvPr id="6" name="Straight Arrow Connector 5"/>
          <p:cNvCxnSpPr>
            <a:stCxn id="3" idx="2"/>
          </p:cNvCxnSpPr>
          <p:nvPr/>
        </p:nvCxnSpPr>
        <p:spPr>
          <a:xfrm flipH="1">
            <a:off x="6880485" y="2780059"/>
            <a:ext cx="859191" cy="161205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3" idx="1"/>
          </p:cNvCxnSpPr>
          <p:nvPr/>
        </p:nvCxnSpPr>
        <p:spPr>
          <a:xfrm flipH="1">
            <a:off x="4092315" y="2024409"/>
            <a:ext cx="2510711" cy="17914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86374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70CAC-A643-FA4D-92DE-3FED92FA5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Horizon Evolution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3D002-FA14-D14B-9F4A-7FA99C8B9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6144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FEE0C-5FFE-A545-AE14-C2E08A0E7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25432"/>
            <a:ext cx="7886700" cy="1459959"/>
          </a:xfrm>
        </p:spPr>
        <p:txBody>
          <a:bodyPr>
            <a:noAutofit/>
          </a:bodyPr>
          <a:lstStyle/>
          <a:p>
            <a:r>
              <a:rPr lang="en-GB" sz="3200" dirty="0"/>
              <a:t>Copy state (20), copy-mutate </a:t>
            </a:r>
            <a:r>
              <a:rPr lang="en-GB" sz="3200" dirty="0" err="1"/>
              <a:t>seq</a:t>
            </a:r>
            <a:r>
              <a:rPr lang="en-GB" sz="3200" dirty="0"/>
              <a:t>(20), </a:t>
            </a:r>
            <a:br>
              <a:rPr lang="en-GB" sz="3200" dirty="0"/>
            </a:br>
            <a:r>
              <a:rPr lang="en-GB" sz="3200" dirty="0"/>
              <a:t>run (20 x 100), score (20), play, shift, repeat</a:t>
            </a:r>
            <a:endParaRPr lang="en-US" sz="320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57CBBC1-D86B-7141-B6F8-C0738F1DF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920" y="1934273"/>
            <a:ext cx="1141671" cy="635964"/>
          </a:xfrm>
        </p:spPr>
      </p:pic>
      <p:pic>
        <p:nvPicPr>
          <p:cNvPr id="14" name="Content Placeholder 8">
            <a:extLst>
              <a:ext uri="{FF2B5EF4-FFF2-40B4-BE49-F238E27FC236}">
                <a16:creationId xmlns:a16="http://schemas.microsoft.com/office/drawing/2014/main" id="{FFA0A4DA-A78B-C141-998C-C02539EAA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920" y="3855945"/>
            <a:ext cx="1141671" cy="63596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9C7E3CE-1A7C-244F-8EC0-2F3256EBBB5C}"/>
              </a:ext>
            </a:extLst>
          </p:cNvPr>
          <p:cNvSpPr txBox="1"/>
          <p:nvPr/>
        </p:nvSpPr>
        <p:spPr>
          <a:xfrm>
            <a:off x="2043953" y="1934273"/>
            <a:ext cx="6938682" cy="1962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93</a:t>
            </a:r>
            <a:r>
              <a:rPr lang="en-GB" sz="1350" dirty="0"/>
              <a:t>	 [</a:t>
            </a:r>
            <a:r>
              <a:rPr lang="en-GB" sz="2700" b="1" dirty="0"/>
              <a:t>2</a:t>
            </a:r>
            <a:r>
              <a:rPr lang="en-GB" sz="1350" dirty="0"/>
              <a:t>, 17, 1, 11, 7, 5, 14, 8, 2, 12, </a:t>
            </a:r>
            <a:r>
              <a:rPr lang="en-GB" sz="1350" b="1" dirty="0"/>
              <a:t>16</a:t>
            </a:r>
            <a:r>
              <a:rPr lang="en-GB" sz="1350" dirty="0"/>
              <a:t>, 1, 15, 7, 2, 3, 13, 2, 2, 10, 2, 12, 17, 2, 13, 11, 4, 13, 16, 13, 11, 17, 9, 7, 3, 9, 15, 7, 3, 11, 15, 10, 2, 11, 15, 4, 11, 15, 13, 13, 15, 13, 12, 9, 4, 17, 11, 4, 8, 16, 17, 0, 7, 17, 16, 7, 8, 16, 9, 16, 5, 14, 2, 5, 14, 16, 5, 14, 8, 6, 1, 14, 9, 13, 17, 13, 0, 17, 0, 2, 16, 6, 8, 16, 7, 7, 1, 2, 15, 5, 0, 0, 4, 10, 5, 8, 11, 3, 13, 15, 2, 13, 5, 9, 3, 0, 5, 15, 13, 3, 6, 15, 11, 12, 16, 10, 8, 12, 15, 17, 14, 2, 7, 5, 8, 2, 10, 5, 4, 13, 14, 1, 2, 1, 15, 4, 7, 3, 15, 15, 16, 3, 11, 12, 4, 11, 2, 17, 15, 9, 1, 0, 9, 15, 16, 8, 4, 12, 7, 16, 11, 6, 4, 8, 10, 4, 7, 17, 17, 9, 5, 10, 16, 11, 4, 8, 7, 1, 1, 13, 5, 4, 12, 15, 8, 13, 13, 13, 13, 13]</a:t>
            </a:r>
          </a:p>
          <a:p>
            <a:endParaRPr lang="en-US" sz="1350" dirty="0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1E5CD097-4CF9-9746-B7AB-3C2CB601EDCF}"/>
              </a:ext>
            </a:extLst>
          </p:cNvPr>
          <p:cNvSpPr/>
          <p:nvPr/>
        </p:nvSpPr>
        <p:spPr>
          <a:xfrm>
            <a:off x="628651" y="2570237"/>
            <a:ext cx="363071" cy="12857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Down Arrow 17">
            <a:extLst>
              <a:ext uri="{FF2B5EF4-FFF2-40B4-BE49-F238E27FC236}">
                <a16:creationId xmlns:a16="http://schemas.microsoft.com/office/drawing/2014/main" id="{DF558654-2424-A544-A81C-1F76D20B364E}"/>
              </a:ext>
            </a:extLst>
          </p:cNvPr>
          <p:cNvSpPr/>
          <p:nvPr/>
        </p:nvSpPr>
        <p:spPr>
          <a:xfrm>
            <a:off x="579904" y="4491909"/>
            <a:ext cx="460562" cy="1508841"/>
          </a:xfrm>
          <a:prstGeom prst="downArrow">
            <a:avLst>
              <a:gd name="adj1" fmla="val 42593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F8B830-0119-CD4B-908F-6C4130851F77}"/>
              </a:ext>
            </a:extLst>
          </p:cNvPr>
          <p:cNvSpPr txBox="1"/>
          <p:nvPr/>
        </p:nvSpPr>
        <p:spPr>
          <a:xfrm>
            <a:off x="2043953" y="3963521"/>
            <a:ext cx="6750423" cy="1962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b="1" dirty="0"/>
              <a:t>472</a:t>
            </a:r>
            <a:r>
              <a:rPr lang="en-GB" sz="1350" dirty="0"/>
              <a:t>	 [</a:t>
            </a:r>
            <a:r>
              <a:rPr lang="en-GB" sz="2700" b="1" dirty="0"/>
              <a:t>2</a:t>
            </a:r>
            <a:r>
              <a:rPr lang="en-GB" sz="1350" dirty="0"/>
              <a:t>, 17, 1, 11, 7, 5, 14, 8, 2, 12, </a:t>
            </a:r>
            <a:r>
              <a:rPr lang="en-GB" sz="1350" b="1" dirty="0"/>
              <a:t>15</a:t>
            </a:r>
            <a:r>
              <a:rPr lang="en-GB" sz="1350" dirty="0"/>
              <a:t>, 1, 15, 7, 2, 3, 13, 2, 2, 10, 2, 12, 17, 2, 13, 11, 4, 13, 16, 13, 11, 17, 9, 7, 3, 9, 15, 7, 3, 11, 15, 10, 2, 11, 15, 4, 11, 15, 13, 13, 15, 13, 12, 9, 4, 17, 11, 4, 8, 16, 17, 0, 7, 17, 16, 7, 8, 16, 9, 16, 5, 14, 2, 5, 14, 16, 5, 14, 8, 6, 15, 14, 9, 13, 17, 13, 0, 17, 0, 2, 16, 6, 8, 16, 7, 7, 1, 2, 15, 5, 0, 0, 4, 10, 5, 8, 11, 3, 13, 15, 2, 13, 5, 9, 3, 5, 5, 15, 13, 3, 6, 15, 11, 12, 16, 10, 3, 12, 15, 17, 14, 2, 7, 5, 8, 2, 10, 5, 4, 13, 14, 1, 2, 1, 15, 4, 7, 3, 15, 15, 16, 3, 11, 7, 4, 11, 2, 17, 15, 9, 1, 0, 9, 15, 16, 8, 4, 12, 7, 16, 11, 6, 4, 8, 10, 4, 7, 17, 17, 9, 5, 10, 16, 11, 4, 8, 7, 1, 1, 13, 5, 4, 12, 15, 8, 13, 13, 13, 13, 13]</a:t>
            </a:r>
          </a:p>
          <a:p>
            <a:endParaRPr lang="en-US" sz="1350" dirty="0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24EF115D-4089-D24E-B35D-149ABB618F0B}"/>
              </a:ext>
            </a:extLst>
          </p:cNvPr>
          <p:cNvSpPr/>
          <p:nvPr/>
        </p:nvSpPr>
        <p:spPr>
          <a:xfrm>
            <a:off x="1325591" y="2125266"/>
            <a:ext cx="718362" cy="3321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60F6C927-5B27-5346-A86C-5ABDE03B9714}"/>
              </a:ext>
            </a:extLst>
          </p:cNvPr>
          <p:cNvSpPr/>
          <p:nvPr/>
        </p:nvSpPr>
        <p:spPr>
          <a:xfrm>
            <a:off x="1325591" y="4037765"/>
            <a:ext cx="718362" cy="3321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23675E9-2AFB-1D46-A096-AF6CAB959F53}"/>
              </a:ext>
            </a:extLst>
          </p:cNvPr>
          <p:cNvSpPr txBox="1"/>
          <p:nvPr/>
        </p:nvSpPr>
        <p:spPr>
          <a:xfrm>
            <a:off x="879728" y="3023774"/>
            <a:ext cx="90431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dirty="0"/>
              <a:t>copy</a:t>
            </a:r>
            <a:endParaRPr lang="en-US" sz="21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A7B13B1-C54B-7141-B20A-FD4761C6BAEF}"/>
              </a:ext>
            </a:extLst>
          </p:cNvPr>
          <p:cNvSpPr txBox="1"/>
          <p:nvPr/>
        </p:nvSpPr>
        <p:spPr>
          <a:xfrm>
            <a:off x="1368239" y="2391483"/>
            <a:ext cx="90431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dirty="0" err="1"/>
              <a:t>eval</a:t>
            </a:r>
            <a:endParaRPr lang="en-US" sz="21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2A207EC-C40D-9946-827B-10A311BDCEDB}"/>
              </a:ext>
            </a:extLst>
          </p:cNvPr>
          <p:cNvSpPr txBox="1"/>
          <p:nvPr/>
        </p:nvSpPr>
        <p:spPr>
          <a:xfrm>
            <a:off x="882034" y="4945447"/>
            <a:ext cx="90431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dirty="0"/>
              <a:t>copy</a:t>
            </a:r>
            <a:endParaRPr lang="en-US" sz="21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2E8D442-C44A-C042-B640-47A99DC0F4F2}"/>
              </a:ext>
            </a:extLst>
          </p:cNvPr>
          <p:cNvSpPr txBox="1"/>
          <p:nvPr/>
        </p:nvSpPr>
        <p:spPr>
          <a:xfrm>
            <a:off x="1331885" y="4295701"/>
            <a:ext cx="90431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dirty="0" err="1"/>
              <a:t>eval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12468243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Rolling Horizon Evolution in Asteroids</a:t>
            </a:r>
            <a:br>
              <a:rPr lang="en-US" dirty="0"/>
            </a:br>
            <a:r>
              <a:rPr lang="en-US" sz="2400" dirty="0"/>
              <a:t>(each number corresponds to a joystick action)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BCA07A8-B3C9-1440-9B42-9EEB284C0F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8650" y="2269396"/>
            <a:ext cx="7886700" cy="3177650"/>
          </a:xfrm>
        </p:spPr>
      </p:pic>
    </p:spTree>
    <p:extLst>
      <p:ext uri="{BB962C8B-B14F-4D97-AF65-F5344CB8AC3E}">
        <p14:creationId xmlns:p14="http://schemas.microsoft.com/office/powerpoint/2010/main" val="2796167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Informed Game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1546"/>
            <a:ext cx="8229600" cy="5103628"/>
          </a:xfrm>
        </p:spPr>
        <p:txBody>
          <a:bodyPr>
            <a:normAutofit fontScale="85000" lnSpcReduction="10000"/>
          </a:bodyPr>
          <a:lstStyle/>
          <a:p>
            <a:r>
              <a:rPr lang="en-GB" dirty="0"/>
              <a:t>How can AI be used to make better games?</a:t>
            </a:r>
          </a:p>
          <a:p>
            <a:r>
              <a:rPr lang="en-GB" dirty="0"/>
              <a:t>What does better mean?</a:t>
            </a:r>
          </a:p>
          <a:p>
            <a:r>
              <a:rPr lang="en-GB" dirty="0"/>
              <a:t>Set design objectives in terms of player experience or game activity and results</a:t>
            </a:r>
          </a:p>
          <a:p>
            <a:r>
              <a:rPr lang="en-GB" dirty="0"/>
              <a:t>Then try to meet them</a:t>
            </a:r>
          </a:p>
          <a:p>
            <a:pPr lvl="1"/>
            <a:r>
              <a:rPr lang="en-GB" dirty="0"/>
              <a:t>Measure activity of a range of AI bots</a:t>
            </a:r>
          </a:p>
          <a:p>
            <a:pPr lvl="1"/>
            <a:r>
              <a:rPr lang="en-GB" dirty="0"/>
              <a:t>What aspects of bot activity predict human experience?</a:t>
            </a:r>
          </a:p>
          <a:p>
            <a:pPr lvl="1"/>
            <a:r>
              <a:rPr lang="en-GB" dirty="0"/>
              <a:t>Also run user trials</a:t>
            </a:r>
          </a:p>
          <a:p>
            <a:r>
              <a:rPr lang="en-GB" dirty="0"/>
              <a:t>The course will be taught with a mixture of lectures, labs (including game AI competitions) and group work </a:t>
            </a:r>
          </a:p>
          <a:p>
            <a:r>
              <a:rPr lang="en-GB" dirty="0"/>
              <a:t>Prepare for some challenging / interesting ideas!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4200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90978-AF6A-9D40-8702-49F7D4976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31094"/>
            <a:ext cx="7886700" cy="804943"/>
          </a:xfrm>
        </p:spPr>
        <p:txBody>
          <a:bodyPr>
            <a:normAutofit fontScale="90000"/>
          </a:bodyPr>
          <a:lstStyle/>
          <a:p>
            <a:r>
              <a:rPr lang="en-US" dirty="0"/>
              <a:t>Rolling Horizon Evolution in Planet Wars</a:t>
            </a:r>
            <a:br>
              <a:rPr lang="en-US" dirty="0"/>
            </a:br>
            <a:r>
              <a:rPr lang="en-US" sz="2025" dirty="0"/>
              <a:t>(each number-pair specifies source and target planets for fleet transits)</a:t>
            </a:r>
            <a:endParaRPr lang="en-US" dirty="0"/>
          </a:p>
        </p:txBody>
      </p:sp>
      <p:pic>
        <p:nvPicPr>
          <p:cNvPr id="5" name="Content Placeholder 4">
            <a:hlinkClick r:id="rId2"/>
            <a:extLst>
              <a:ext uri="{FF2B5EF4-FFF2-40B4-BE49-F238E27FC236}">
                <a16:creationId xmlns:a16="http://schemas.microsoft.com/office/drawing/2014/main" id="{5C9E26A7-AFB8-5C41-8E67-1ACE232874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23900" y="2016919"/>
            <a:ext cx="7032642" cy="3592763"/>
          </a:xfrm>
        </p:spPr>
      </p:pic>
    </p:spTree>
    <p:extLst>
      <p:ext uri="{BB962C8B-B14F-4D97-AF65-F5344CB8AC3E}">
        <p14:creationId xmlns:p14="http://schemas.microsoft.com/office/powerpoint/2010/main" val="7046565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AFD65-43AD-4045-B95B-FD24CEA5C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in Game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A40E3-823A-A24E-869D-CD75F2743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873" y="2226469"/>
            <a:ext cx="3114519" cy="326350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Analyse performance of AI players</a:t>
            </a:r>
          </a:p>
          <a:p>
            <a:r>
              <a:rPr lang="en-US" dirty="0"/>
              <a:t>They adapt INSTANTLY to changes in the game</a:t>
            </a:r>
          </a:p>
          <a:p>
            <a:r>
              <a:rPr lang="en-US" dirty="0"/>
              <a:t>Trajectories of Game Objects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EC5316-C806-0B41-9D12-01EDBE4695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6393" y="1286471"/>
            <a:ext cx="2848054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CF28F3-FDFF-B44D-BFDF-FA7969DC91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447" y="1286471"/>
            <a:ext cx="284640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7654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If 2,000 ticks is the answer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 was the question?</a:t>
            </a:r>
          </a:p>
        </p:txBody>
      </p:sp>
    </p:spTree>
    <p:extLst>
      <p:ext uri="{BB962C8B-B14F-4D97-AF65-F5344CB8AC3E}">
        <p14:creationId xmlns:p14="http://schemas.microsoft.com/office/powerpoint/2010/main" val="2186199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 of Adaptive Game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60142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Instant high quality opponents and / or collaborators</a:t>
            </a:r>
          </a:p>
          <a:p>
            <a:pPr lvl="1"/>
            <a:r>
              <a:rPr lang="en-GB" dirty="0"/>
              <a:t>No programming of the agent needed – just ensure that the game implements a standard interface</a:t>
            </a:r>
          </a:p>
          <a:p>
            <a:pPr lvl="1"/>
            <a:r>
              <a:rPr lang="en-GB" dirty="0"/>
              <a:t>Can train them to be more human-like (e.g. </a:t>
            </a:r>
            <a:r>
              <a:rPr lang="en-GB" dirty="0" err="1"/>
              <a:t>Runarsson</a:t>
            </a:r>
            <a:r>
              <a:rPr lang="en-GB" dirty="0"/>
              <a:t> and Lucas, Devlin et al, 2k Bot Prize (unreal tournament)</a:t>
            </a:r>
          </a:p>
          <a:p>
            <a:r>
              <a:rPr lang="en-GB" dirty="0"/>
              <a:t>Automated play testing of games</a:t>
            </a:r>
          </a:p>
          <a:p>
            <a:pPr lvl="1"/>
            <a:r>
              <a:rPr lang="en-GB" dirty="0"/>
              <a:t>Can invent new games easily!</a:t>
            </a:r>
          </a:p>
          <a:p>
            <a:pPr lvl="1"/>
            <a:r>
              <a:rPr lang="en-GB" dirty="0"/>
              <a:t>Picking the good ones is the trickier part…</a:t>
            </a:r>
          </a:p>
          <a:p>
            <a:r>
              <a:rPr lang="en-GB" dirty="0"/>
              <a:t>Adaptive AI can help</a:t>
            </a:r>
          </a:p>
          <a:p>
            <a:pPr lvl="1"/>
            <a:r>
              <a:rPr lang="en-GB" dirty="0"/>
              <a:t>Measure drama</a:t>
            </a:r>
          </a:p>
          <a:p>
            <a:pPr lvl="1"/>
            <a:r>
              <a:rPr lang="en-GB" dirty="0"/>
              <a:t>Measure skill</a:t>
            </a:r>
          </a:p>
          <a:p>
            <a:pPr lvl="1"/>
            <a:r>
              <a:rPr lang="en-GB" dirty="0"/>
              <a:t>Can “good” players beat random players</a:t>
            </a:r>
          </a:p>
          <a:p>
            <a:pPr lvl="1"/>
            <a:r>
              <a:rPr lang="en-GB" dirty="0"/>
              <a:t>What is span of Elo ratings?</a:t>
            </a:r>
          </a:p>
          <a:p>
            <a:pPr lvl="2"/>
            <a:r>
              <a:rPr lang="en-GB" dirty="0"/>
              <a:t>A large span is evidence that the game has skill depth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788" y="3283916"/>
            <a:ext cx="2433728" cy="136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0882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1832"/>
            <a:ext cx="8229600" cy="853616"/>
          </a:xfrm>
        </p:spPr>
        <p:txBody>
          <a:bodyPr>
            <a:normAutofit fontScale="90000"/>
          </a:bodyPr>
          <a:lstStyle/>
          <a:p>
            <a:r>
              <a:rPr lang="en-GB" dirty="0"/>
              <a:t>Should good games have a large span of game agent rankings?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0" y="1417638"/>
            <a:ext cx="7810500" cy="524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8665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Evaluating Games using AI Bots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But note that many aspects of a game can be measured using bots</a:t>
            </a:r>
          </a:p>
          <a:p>
            <a:r>
              <a:rPr lang="en-GB" dirty="0"/>
              <a:t>For many of these it is not necessary that a bot mimics a human player</a:t>
            </a:r>
          </a:p>
          <a:p>
            <a:pPr lvl="1"/>
            <a:r>
              <a:rPr lang="en-GB" dirty="0"/>
              <a:t>Though that would be ideal!</a:t>
            </a:r>
          </a:p>
          <a:p>
            <a:pPr lvl="1"/>
            <a:r>
              <a:rPr lang="en-GB" dirty="0"/>
              <a:t>And keep in mind there is enormous variation in the set of human players</a:t>
            </a:r>
          </a:p>
          <a:p>
            <a:pPr lvl="1"/>
            <a:r>
              <a:rPr lang="en-GB" dirty="0"/>
              <a:t>So what it means to be “human-like” is not precisely defined</a:t>
            </a:r>
          </a:p>
        </p:txBody>
      </p:sp>
    </p:spTree>
    <p:extLst>
      <p:ext uri="{BB962C8B-B14F-4D97-AF65-F5344CB8AC3E}">
        <p14:creationId xmlns:p14="http://schemas.microsoft.com/office/powerpoint/2010/main" val="31186148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Tap-Based Casual Games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672149" cy="4525963"/>
          </a:xfrm>
        </p:spPr>
        <p:txBody>
          <a:bodyPr/>
          <a:lstStyle/>
          <a:p>
            <a:r>
              <a:rPr lang="en-US" dirty="0"/>
              <a:t>Flappy Bird Phenomenon</a:t>
            </a:r>
          </a:p>
          <a:p>
            <a:r>
              <a:rPr lang="en-US" dirty="0"/>
              <a:t>Since then some good one-touch games</a:t>
            </a:r>
          </a:p>
          <a:p>
            <a:r>
              <a:rPr lang="en-US" dirty="0"/>
              <a:t>Retry, </a:t>
            </a:r>
            <a:r>
              <a:rPr lang="en-US" dirty="0" err="1"/>
              <a:t>Mr</a:t>
            </a:r>
            <a:r>
              <a:rPr lang="en-US" dirty="0"/>
              <a:t> Jump, Swing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875" y="1600199"/>
            <a:ext cx="2807441" cy="4987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5303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Mr</a:t>
            </a:r>
            <a:r>
              <a:rPr lang="en-US" dirty="0"/>
              <a:t> Jump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115" b="11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2112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6003" b="60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08055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Plenty of “inspiration” out there…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556792"/>
            <a:ext cx="3465385" cy="3960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314" y="1916832"/>
            <a:ext cx="4147661" cy="3024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ight Arrow 3"/>
          <p:cNvSpPr/>
          <p:nvPr/>
        </p:nvSpPr>
        <p:spPr>
          <a:xfrm>
            <a:off x="3995936" y="3212976"/>
            <a:ext cx="720080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5420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Main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0088"/>
            <a:ext cx="8229600" cy="5207619"/>
          </a:xfrm>
        </p:spPr>
        <p:txBody>
          <a:bodyPr>
            <a:normAutofit fontScale="70000" lnSpcReduction="20000"/>
          </a:bodyPr>
          <a:lstStyle/>
          <a:p>
            <a:r>
              <a:rPr lang="en-GB" dirty="0"/>
              <a:t>Game Design Spaces</a:t>
            </a:r>
          </a:p>
          <a:p>
            <a:pPr lvl="1"/>
            <a:r>
              <a:rPr lang="en-GB" dirty="0"/>
              <a:t>Design, Implementation and Testing</a:t>
            </a:r>
          </a:p>
          <a:p>
            <a:r>
              <a:rPr lang="en-GB" dirty="0"/>
              <a:t>Game Activity and Player Performance</a:t>
            </a:r>
          </a:p>
          <a:p>
            <a:pPr lvl="1"/>
            <a:r>
              <a:rPr lang="en-GB" dirty="0"/>
              <a:t>And how to measure it and form </a:t>
            </a:r>
            <a:r>
              <a:rPr lang="en-GB" b="1" dirty="0"/>
              <a:t>Objective Functions</a:t>
            </a:r>
          </a:p>
          <a:p>
            <a:r>
              <a:rPr lang="en-GB" dirty="0"/>
              <a:t>Sample Efficient Noisy Optimisation</a:t>
            </a:r>
          </a:p>
          <a:p>
            <a:pPr lvl="1"/>
            <a:r>
              <a:rPr lang="en-GB" dirty="0"/>
              <a:t>Important for Game Tuning</a:t>
            </a:r>
          </a:p>
          <a:p>
            <a:pPr lvl="1"/>
            <a:r>
              <a:rPr lang="en-GB" dirty="0"/>
              <a:t>And AI Agent Tuning</a:t>
            </a:r>
          </a:p>
          <a:p>
            <a:pPr lvl="1"/>
            <a:r>
              <a:rPr lang="en-GB" dirty="0"/>
              <a:t>We’ll use the N-Tuple Bandit Evolutionary Algorithm (NTBEA)</a:t>
            </a:r>
          </a:p>
          <a:p>
            <a:r>
              <a:rPr lang="en-GB" dirty="0"/>
              <a:t>General Video Game AI and Video Game Description Language (VGDL)</a:t>
            </a:r>
          </a:p>
          <a:p>
            <a:r>
              <a:rPr lang="en-GB" dirty="0"/>
              <a:t>General and easily applied AI Agent Algorithms via Statistical Forward Planning</a:t>
            </a:r>
          </a:p>
          <a:p>
            <a:pPr lvl="1"/>
            <a:r>
              <a:rPr lang="en-GB" dirty="0"/>
              <a:t>Rolling Horizon Evolution</a:t>
            </a:r>
          </a:p>
          <a:p>
            <a:pPr lvl="1"/>
            <a:r>
              <a:rPr lang="en-GB" dirty="0"/>
              <a:t>Monte Carlo Tree Search</a:t>
            </a:r>
          </a:p>
          <a:p>
            <a:r>
              <a:rPr lang="en-GB" dirty="0"/>
              <a:t>Mini AI Competition</a:t>
            </a:r>
          </a:p>
        </p:txBody>
      </p:sp>
    </p:spTree>
    <p:extLst>
      <p:ext uri="{BB962C8B-B14F-4D97-AF65-F5344CB8AC3E}">
        <p14:creationId xmlns:p14="http://schemas.microsoft.com/office/powerpoint/2010/main" val="8207989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Breakout -&gt; </a:t>
            </a:r>
            <a:r>
              <a:rPr lang="en-GB" dirty="0" err="1"/>
              <a:t>Ballz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0761" y="1600200"/>
            <a:ext cx="3396039" cy="45347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50" y="2144587"/>
            <a:ext cx="4041789" cy="3031342"/>
          </a:xfrm>
          <a:prstGeom prst="rect">
            <a:avLst/>
          </a:prstGeom>
        </p:spPr>
      </p:pic>
      <p:sp>
        <p:nvSpPr>
          <p:cNvPr id="6" name="Arrow: Right 5"/>
          <p:cNvSpPr/>
          <p:nvPr/>
        </p:nvSpPr>
        <p:spPr>
          <a:xfrm>
            <a:off x="4457168" y="3465523"/>
            <a:ext cx="642206" cy="79531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74692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05225"/>
          </a:xfrm>
        </p:spPr>
        <p:txBody>
          <a:bodyPr/>
          <a:lstStyle/>
          <a:p>
            <a:r>
              <a:rPr lang="en-GB" dirty="0"/>
              <a:t>Deliverables / Assessments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3503"/>
            <a:ext cx="8229600" cy="5076201"/>
          </a:xfrm>
        </p:spPr>
        <p:txBody>
          <a:bodyPr>
            <a:normAutofit fontScale="85000" lnSpcReduction="10000"/>
          </a:bodyPr>
          <a:lstStyle/>
          <a:p>
            <a:r>
              <a:rPr lang="en-GB" dirty="0"/>
              <a:t>Report in the form of a short draft conference paper.  The paper should include or be accompanied by a brief statement of the contribution of each author.</a:t>
            </a:r>
          </a:p>
          <a:p>
            <a:r>
              <a:rPr lang="en-GB" dirty="0"/>
              <a:t>Peer-review comments on the paper (peer review is by course participants)</a:t>
            </a:r>
          </a:p>
          <a:p>
            <a:r>
              <a:rPr lang="en-GB" dirty="0"/>
              <a:t>Code to support all experimental results in the paper</a:t>
            </a:r>
          </a:p>
          <a:p>
            <a:r>
              <a:rPr lang="en-GB" dirty="0"/>
              <a:t>Code for Game AI Competition</a:t>
            </a:r>
          </a:p>
          <a:p>
            <a:r>
              <a:rPr lang="en-GB" dirty="0"/>
              <a:t>A video showing the games in action</a:t>
            </a:r>
          </a:p>
          <a:p>
            <a:r>
              <a:rPr lang="en-GB" dirty="0"/>
              <a:t>Data (game logs </a:t>
            </a:r>
            <a:r>
              <a:rPr lang="en-GB" dirty="0" err="1"/>
              <a:t>etc</a:t>
            </a:r>
            <a:r>
              <a:rPr lang="en-GB" dirty="0"/>
              <a:t>) underlying the results in the paper</a:t>
            </a:r>
          </a:p>
          <a:p>
            <a:r>
              <a:rPr lang="en-GB" dirty="0"/>
              <a:t>We encourage groups to revise their papers after the peer feedback and submit to a relevant conference or workshop</a:t>
            </a:r>
          </a:p>
        </p:txBody>
      </p:sp>
    </p:spTree>
    <p:extLst>
      <p:ext uri="{BB962C8B-B14F-4D97-AF65-F5344CB8AC3E}">
        <p14:creationId xmlns:p14="http://schemas.microsoft.com/office/powerpoint/2010/main" val="33922770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great opportunities for mining  variations in existing games</a:t>
            </a:r>
          </a:p>
          <a:p>
            <a:r>
              <a:rPr lang="en-US" dirty="0"/>
              <a:t>Or tuning the hell out of a game to ensure it plays as well as possible</a:t>
            </a:r>
          </a:p>
          <a:p>
            <a:r>
              <a:rPr lang="en-US" dirty="0"/>
              <a:t>We’ll study general AI methods for both AI agents and for automated game tuning / optimisation</a:t>
            </a:r>
          </a:p>
        </p:txBody>
      </p:sp>
    </p:spTree>
    <p:extLst>
      <p:ext uri="{BB962C8B-B14F-4D97-AF65-F5344CB8AC3E}">
        <p14:creationId xmlns:p14="http://schemas.microsoft.com/office/powerpoint/2010/main" val="3306905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40833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from 2015: “Battle Asteroids”</a:t>
            </a:r>
            <a:br>
              <a:rPr lang="en-US" dirty="0"/>
            </a:br>
            <a:r>
              <a:rPr lang="en-US" sz="2200" dirty="0"/>
              <a:t>(Thanks to IGGI Student: Memo </a:t>
            </a:r>
            <a:r>
              <a:rPr lang="en-US" sz="2200" dirty="0" err="1"/>
              <a:t>Akten</a:t>
            </a:r>
            <a:r>
              <a:rPr lang="en-US" sz="2200" dirty="0"/>
              <a:t>, </a:t>
            </a:r>
            <a:br>
              <a:rPr lang="en-US" sz="2200" dirty="0"/>
            </a:br>
            <a:r>
              <a:rPr lang="en-US" sz="2200" dirty="0"/>
              <a:t>Daniel </a:t>
            </a:r>
            <a:r>
              <a:rPr lang="en-US" sz="2200" dirty="0" err="1"/>
              <a:t>Berio</a:t>
            </a:r>
            <a:r>
              <a:rPr lang="en-US" sz="2200" dirty="0"/>
              <a:t>, Piers Williams, Joseph Walton-Rivers)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663159"/>
            <a:ext cx="8229600" cy="651776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MCTS able to create reasonable agents for 2-player game</a:t>
            </a:r>
          </a:p>
          <a:p>
            <a:r>
              <a:rPr lang="en-US" dirty="0"/>
              <a:t>Sometimes with the silly assumptions about what the opponent will do!</a:t>
            </a:r>
          </a:p>
        </p:txBody>
      </p:sp>
      <p:pic>
        <p:nvPicPr>
          <p:cNvPr id="5" name="Picture 4" descr="Screen Shot 2015-07-13 at 22.22.2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512" y="1484975"/>
            <a:ext cx="5210289" cy="4006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221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Mashup: Flappy Asteroids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" y="1140233"/>
            <a:ext cx="8229600" cy="967241"/>
          </a:xfrm>
        </p:spPr>
        <p:txBody>
          <a:bodyPr>
            <a:normAutofit fontScale="55000" lnSpcReduction="20000"/>
          </a:bodyPr>
          <a:lstStyle/>
          <a:p>
            <a:r>
              <a:rPr lang="en-GB" dirty="0"/>
              <a:t>Now have to pass through the pipes as well as surviving the Asteroid Shower!</a:t>
            </a:r>
          </a:p>
          <a:p>
            <a:r>
              <a:rPr lang="en-GB" dirty="0"/>
              <a:t>Very bad news for Rotate-n-Shoot! (A simple strategy that works ok for Asteroids)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3560" y="2283233"/>
            <a:ext cx="5239854" cy="416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651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Two-Faced Asteroids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90471" y="1600200"/>
            <a:ext cx="4996329" cy="4525963"/>
          </a:xfrm>
        </p:spPr>
        <p:txBody>
          <a:bodyPr>
            <a:normAutofit/>
          </a:bodyPr>
          <a:lstStyle/>
          <a:p>
            <a:r>
              <a:rPr lang="en-US" dirty="0"/>
              <a:t>One side explodes the Asteroid as normal</a:t>
            </a:r>
          </a:p>
          <a:p>
            <a:r>
              <a:rPr lang="en-US" dirty="0"/>
              <a:t>The other causes the missile to bounce straight back</a:t>
            </a:r>
          </a:p>
          <a:p>
            <a:r>
              <a:rPr lang="en-US" dirty="0"/>
              <a:t>Also very bad news for Rotate-n-Shoot!!</a:t>
            </a:r>
          </a:p>
        </p:txBody>
      </p:sp>
      <p:sp>
        <p:nvSpPr>
          <p:cNvPr id="10" name="Freeform 9"/>
          <p:cNvSpPr/>
          <p:nvPr/>
        </p:nvSpPr>
        <p:spPr>
          <a:xfrm>
            <a:off x="1225177" y="2315882"/>
            <a:ext cx="1912470" cy="2032000"/>
          </a:xfrm>
          <a:custGeom>
            <a:avLst/>
            <a:gdLst>
              <a:gd name="connsiteX0" fmla="*/ 0 w 941294"/>
              <a:gd name="connsiteY0" fmla="*/ 239058 h 866588"/>
              <a:gd name="connsiteX1" fmla="*/ 657412 w 941294"/>
              <a:gd name="connsiteY1" fmla="*/ 0 h 866588"/>
              <a:gd name="connsiteX2" fmla="*/ 687294 w 941294"/>
              <a:gd name="connsiteY2" fmla="*/ 373529 h 866588"/>
              <a:gd name="connsiteX3" fmla="*/ 941294 w 941294"/>
              <a:gd name="connsiteY3" fmla="*/ 552823 h 866588"/>
              <a:gd name="connsiteX4" fmla="*/ 612588 w 941294"/>
              <a:gd name="connsiteY4" fmla="*/ 866588 h 866588"/>
              <a:gd name="connsiteX5" fmla="*/ 283883 w 941294"/>
              <a:gd name="connsiteY5" fmla="*/ 776941 h 866588"/>
              <a:gd name="connsiteX6" fmla="*/ 283883 w 941294"/>
              <a:gd name="connsiteY6" fmla="*/ 493058 h 866588"/>
              <a:gd name="connsiteX7" fmla="*/ 59765 w 941294"/>
              <a:gd name="connsiteY7" fmla="*/ 582705 h 866588"/>
              <a:gd name="connsiteX8" fmla="*/ 44824 w 941294"/>
              <a:gd name="connsiteY8" fmla="*/ 209176 h 866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41294" h="866588">
                <a:moveTo>
                  <a:pt x="0" y="239058"/>
                </a:moveTo>
                <a:lnTo>
                  <a:pt x="657412" y="0"/>
                </a:lnTo>
                <a:lnTo>
                  <a:pt x="687294" y="373529"/>
                </a:lnTo>
                <a:lnTo>
                  <a:pt x="941294" y="552823"/>
                </a:lnTo>
                <a:lnTo>
                  <a:pt x="612588" y="866588"/>
                </a:lnTo>
                <a:lnTo>
                  <a:pt x="283883" y="776941"/>
                </a:lnTo>
                <a:lnTo>
                  <a:pt x="283883" y="493058"/>
                </a:lnTo>
                <a:lnTo>
                  <a:pt x="59765" y="582705"/>
                </a:lnTo>
                <a:lnTo>
                  <a:pt x="44824" y="209176"/>
                </a:lnTo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939397" y="1751105"/>
            <a:ext cx="2033897" cy="2102071"/>
          </a:xfrm>
          <a:custGeom>
            <a:avLst/>
            <a:gdLst>
              <a:gd name="connsiteX0" fmla="*/ 0 w 1001059"/>
              <a:gd name="connsiteY0" fmla="*/ 896471 h 896471"/>
              <a:gd name="connsiteX1" fmla="*/ 1001059 w 1001059"/>
              <a:gd name="connsiteY1" fmla="*/ 537883 h 896471"/>
              <a:gd name="connsiteX2" fmla="*/ 642471 w 1001059"/>
              <a:gd name="connsiteY2" fmla="*/ 0 h 896471"/>
              <a:gd name="connsiteX3" fmla="*/ 478118 w 1001059"/>
              <a:gd name="connsiteY3" fmla="*/ 313765 h 896471"/>
              <a:gd name="connsiteX4" fmla="*/ 119529 w 1001059"/>
              <a:gd name="connsiteY4" fmla="*/ 313765 h 896471"/>
              <a:gd name="connsiteX5" fmla="*/ 0 w 1001059"/>
              <a:gd name="connsiteY5" fmla="*/ 896471 h 896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1059" h="896471">
                <a:moveTo>
                  <a:pt x="0" y="896471"/>
                </a:moveTo>
                <a:lnTo>
                  <a:pt x="1001059" y="537883"/>
                </a:lnTo>
                <a:lnTo>
                  <a:pt x="642471" y="0"/>
                </a:lnTo>
                <a:lnTo>
                  <a:pt x="478118" y="313765"/>
                </a:lnTo>
                <a:lnTo>
                  <a:pt x="119529" y="313765"/>
                </a:lnTo>
                <a:lnTo>
                  <a:pt x="0" y="896471"/>
                </a:lnTo>
                <a:close/>
              </a:path>
            </a:pathLst>
          </a:cu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5916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Automated Game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An exciting topic in Game AI and in Computational Creativity</a:t>
            </a:r>
          </a:p>
          <a:p>
            <a:r>
              <a:rPr lang="en-GB" dirty="0"/>
              <a:t>Can an algorithm automatically design novel high quality games, or game levels?</a:t>
            </a:r>
          </a:p>
          <a:p>
            <a:r>
              <a:rPr lang="en-GB" dirty="0"/>
              <a:t>Or perhaps choose good parameters for an existing game?</a:t>
            </a:r>
          </a:p>
          <a:p>
            <a:r>
              <a:rPr lang="en-GB" dirty="0"/>
              <a:t>Work in this area has been around for a while</a:t>
            </a:r>
          </a:p>
          <a:p>
            <a:pPr lvl="1"/>
            <a:r>
              <a:rPr lang="en-GB" dirty="0"/>
              <a:t>But with better general purpose AI, is really starting to take off now</a:t>
            </a:r>
          </a:p>
        </p:txBody>
      </p:sp>
    </p:spTree>
    <p:extLst>
      <p:ext uri="{BB962C8B-B14F-4D97-AF65-F5344CB8AC3E}">
        <p14:creationId xmlns:p14="http://schemas.microsoft.com/office/powerpoint/2010/main" val="2540105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Automated Game Design: </a:t>
            </a:r>
            <a:br>
              <a:rPr lang="en-GB" dirty="0"/>
            </a:br>
            <a:r>
              <a:rPr lang="en-GB" dirty="0"/>
              <a:t>Main Steps and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12356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Main steps:</a:t>
            </a:r>
          </a:p>
          <a:p>
            <a:pPr lvl="1"/>
            <a:r>
              <a:rPr lang="en-GB" dirty="0"/>
              <a:t>Creating a search space for a set of games (or game levels)</a:t>
            </a:r>
          </a:p>
          <a:p>
            <a:pPr lvl="1"/>
            <a:r>
              <a:rPr lang="en-GB" dirty="0"/>
              <a:t>Creating operators to choose points in the space, and also variation operators to choose points in some neighbourhood (e.g. a </a:t>
            </a:r>
            <a:r>
              <a:rPr lang="en-GB" b="1" dirty="0"/>
              <a:t>Mutation</a:t>
            </a:r>
            <a:r>
              <a:rPr lang="en-GB" dirty="0"/>
              <a:t> operator)</a:t>
            </a:r>
          </a:p>
          <a:p>
            <a:pPr lvl="1"/>
            <a:r>
              <a:rPr lang="en-GB" b="1" dirty="0"/>
              <a:t>Evaluate points in the search space</a:t>
            </a:r>
          </a:p>
          <a:p>
            <a:r>
              <a:rPr lang="en-GB" b="1" dirty="0"/>
              <a:t>In general, the final step (evaluation) is the hardest!</a:t>
            </a:r>
          </a:p>
          <a:p>
            <a:pPr lvl="1"/>
            <a:r>
              <a:rPr lang="en-GB" dirty="0"/>
              <a:t>For a restricted set of games, we can write evaluation heuristics</a:t>
            </a:r>
          </a:p>
          <a:p>
            <a:pPr lvl="1"/>
            <a:r>
              <a:rPr lang="en-GB" dirty="0"/>
              <a:t>Or measure the experience of </a:t>
            </a:r>
            <a:r>
              <a:rPr lang="en-GB" b="1" dirty="0"/>
              <a:t>AI bots </a:t>
            </a:r>
            <a:r>
              <a:rPr lang="en-GB" dirty="0"/>
              <a:t>…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7940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AI Bots for Play-Testing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Two challenges with the AI bots:</a:t>
            </a:r>
          </a:p>
          <a:p>
            <a:r>
              <a:rPr lang="en-GB" dirty="0"/>
              <a:t>Providing bots which are smart enough (remember it’s easy to make a smart bot behave stupidly)</a:t>
            </a:r>
          </a:p>
          <a:p>
            <a:pPr lvl="1"/>
            <a:r>
              <a:rPr lang="en-GB" dirty="0"/>
              <a:t>General Video Game AI (GVGAI) has already made good progress with this</a:t>
            </a:r>
          </a:p>
          <a:p>
            <a:pPr lvl="2"/>
            <a:r>
              <a:rPr lang="en-GB" dirty="0"/>
              <a:t>But plenty more is possible</a:t>
            </a:r>
          </a:p>
          <a:p>
            <a:r>
              <a:rPr lang="en-GB" dirty="0"/>
              <a:t>Interpreting the experience the bots have in a meaningful way.</a:t>
            </a:r>
          </a:p>
          <a:p>
            <a:pPr lvl="1"/>
            <a:r>
              <a:rPr lang="en-GB" dirty="0"/>
              <a:t>Hard in general, but some notable successes</a:t>
            </a:r>
          </a:p>
          <a:p>
            <a:r>
              <a:rPr lang="en-GB" dirty="0"/>
              <a:t>Discussion question: how would you deliberately impair the performance of a smart bot? </a:t>
            </a:r>
          </a:p>
          <a:p>
            <a:r>
              <a:rPr lang="en-GB" dirty="0"/>
              <a:t>Give two reasons why you may wish to do this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30876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8822</TotalTime>
  <Words>1228</Words>
  <Application>Microsoft Macintosh PowerPoint</Application>
  <PresentationFormat>On-screen Show (4:3)</PresentationFormat>
  <Paragraphs>162</Paragraphs>
  <Slides>32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5" baseType="lpstr">
      <vt:lpstr>Arial</vt:lpstr>
      <vt:lpstr>Calibri</vt:lpstr>
      <vt:lpstr>Office Theme</vt:lpstr>
      <vt:lpstr>IGGI Game Design Part II AI Informed Game Design</vt:lpstr>
      <vt:lpstr>AI Informed Game Design</vt:lpstr>
      <vt:lpstr>Main Topics</vt:lpstr>
      <vt:lpstr>Example from 2015: “Battle Asteroids” (Thanks to IGGI Student: Memo Akten,  Daniel Berio, Piers Williams, Joseph Walton-Rivers)</vt:lpstr>
      <vt:lpstr>Game Mashup: Flappy Asteroids</vt:lpstr>
      <vt:lpstr>Two-Faced Asteroids</vt:lpstr>
      <vt:lpstr>Automated Game Design</vt:lpstr>
      <vt:lpstr>Automated Game Design:  Main Steps and Challenges</vt:lpstr>
      <vt:lpstr>Using AI Bots for Play-Testing</vt:lpstr>
      <vt:lpstr>We’ll run it a bit like a  Dagstuhl Seminar – Interesting challenges solved in groups</vt:lpstr>
      <vt:lpstr>Can we find a sweet-spot search space between numerical parameter tuning and VGDL?</vt:lpstr>
      <vt:lpstr>VGDL Example with Level Design https://github.com/EssexUniversityMCTS/gvgai/wiki/VGDL-Language </vt:lpstr>
      <vt:lpstr>AI Agent Algorithms</vt:lpstr>
      <vt:lpstr>Simulation-based  versus Learning Based AI</vt:lpstr>
      <vt:lpstr>What you need to implement:</vt:lpstr>
      <vt:lpstr>A Taste of Things to Come (MCTS)</vt:lpstr>
      <vt:lpstr>Rolling Horizon Evolution</vt:lpstr>
      <vt:lpstr>Copy state (20), copy-mutate seq(20),  run (20 x 100), score (20), play, shift, repeat</vt:lpstr>
      <vt:lpstr>Rolling Horizon Evolution in Asteroids (each number corresponds to a joystick action)</vt:lpstr>
      <vt:lpstr>Rolling Horizon Evolution in Planet Wars (each number-pair specifies source and target planets for fleet transits)</vt:lpstr>
      <vt:lpstr>Use in Game Design</vt:lpstr>
      <vt:lpstr>If 2,000 ticks is the answer</vt:lpstr>
      <vt:lpstr>Applications of Adaptive Game AI</vt:lpstr>
      <vt:lpstr>Should good games have a large span of game agent rankings?</vt:lpstr>
      <vt:lpstr>Evaluating Games using AI Bots</vt:lpstr>
      <vt:lpstr>Tap-Based Casual Games</vt:lpstr>
      <vt:lpstr>Mr Jump</vt:lpstr>
      <vt:lpstr>Retry</vt:lpstr>
      <vt:lpstr>Plenty of “inspiration” out there…</vt:lpstr>
      <vt:lpstr>Breakout -&gt; Ballz</vt:lpstr>
      <vt:lpstr>Deliverables / Assessments</vt:lpstr>
      <vt:lpstr>Summary</vt:lpstr>
    </vt:vector>
  </TitlesOfParts>
  <Company>University of Essex</Company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IGGI Game Design Part II AI Informed Game Design</dc:title>
  <dc:creator>Simon Lucas</dc:creator>
  <cp:lastModifiedBy>Simon Lucas</cp:lastModifiedBy>
  <cp:revision>92</cp:revision>
  <dcterms:created xsi:type="dcterms:W3CDTF">2015-06-06T22:50:09Z</dcterms:created>
  <dcterms:modified xsi:type="dcterms:W3CDTF">2018-06-04T07:49:35Z</dcterms:modified>
</cp:coreProperties>
</file>

<file path=docProps/thumbnail.jpeg>
</file>